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65" r:id="rId3"/>
    <p:sldId id="266" r:id="rId4"/>
    <p:sldId id="279" r:id="rId5"/>
    <p:sldId id="280" r:id="rId6"/>
    <p:sldId id="282" r:id="rId7"/>
    <p:sldId id="283" r:id="rId8"/>
    <p:sldId id="284" r:id="rId9"/>
    <p:sldId id="286" r:id="rId10"/>
    <p:sldId id="287" r:id="rId11"/>
    <p:sldId id="288" r:id="rId12"/>
    <p:sldId id="290" r:id="rId13"/>
    <p:sldId id="292" r:id="rId14"/>
    <p:sldId id="293" r:id="rId15"/>
    <p:sldId id="289" r:id="rId16"/>
    <p:sldId id="294" r:id="rId17"/>
    <p:sldId id="295" r:id="rId18"/>
  </p:sldIdLst>
  <p:sldSz cx="9144000" cy="6858000" type="screen4x3"/>
  <p:notesSz cx="9144000" cy="6858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bg object 1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8014" y="758393"/>
            <a:ext cx="4351020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926" y="2377567"/>
            <a:ext cx="7884159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BE9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microsoft.com/office/2007/relationships/hdphoto" Target="../media/image30.wdp" /><Relationship Id="rId4" Type="http://schemas.openxmlformats.org/officeDocument/2006/relationships/image" Target="../media/image3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Relationship Id="rId3" Type="http://schemas.openxmlformats.org/officeDocument/2006/relationships/image" Target="../media/image3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jpeg" /><Relationship Id="rId5" Type="http://schemas.openxmlformats.org/officeDocument/2006/relationships/image" Target="../media/image10.png" /><Relationship Id="rId6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30018" y="1155125"/>
            <a:ext cx="8436610" cy="21307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spc="-5">
                <a:solidFill>
                  <a:srgbClr val="6F2F9F"/>
                </a:solidFill>
                <a:latin typeface="Verdana"/>
                <a:cs typeface="Verdana"/>
              </a:rPr>
              <a:t>Муниципальная</a:t>
            </a:r>
            <a:r>
              <a:rPr b="1" spc="4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5">
                <a:solidFill>
                  <a:srgbClr val="6F2F9F"/>
                </a:solidFill>
                <a:latin typeface="Verdana"/>
                <a:cs typeface="Verdana"/>
              </a:rPr>
              <a:t>бюджетная дошкольная</a:t>
            </a:r>
            <a:endParaRPr>
              <a:latin typeface="Verdana"/>
              <a:cs typeface="Verdana"/>
            </a:endParaRPr>
          </a:p>
          <a:p>
            <a:pPr marL="5715" algn="ctr"/>
            <a:r>
              <a:rPr b="1" spc="-5">
                <a:solidFill>
                  <a:srgbClr val="6F2F9F"/>
                </a:solidFill>
                <a:latin typeface="Verdana"/>
                <a:cs typeface="Verdana"/>
              </a:rPr>
              <a:t>образовательная</a:t>
            </a:r>
            <a:r>
              <a:rPr b="1" spc="2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5">
                <a:solidFill>
                  <a:srgbClr val="6F2F9F"/>
                </a:solidFill>
                <a:latin typeface="Verdana"/>
                <a:cs typeface="Verdana"/>
              </a:rPr>
              <a:t>организация</a:t>
            </a:r>
            <a:endParaRPr>
              <a:latin typeface="Verdana"/>
              <a:cs typeface="Verdana"/>
            </a:endParaRPr>
          </a:p>
          <a:p>
            <a:pPr marL="3810" algn="ctr"/>
            <a:r>
              <a:rPr b="1">
                <a:solidFill>
                  <a:srgbClr val="6F2F9F"/>
                </a:solidFill>
                <a:latin typeface="Verdana"/>
                <a:cs typeface="Verdana"/>
              </a:rPr>
              <a:t>«Детский</a:t>
            </a:r>
            <a:r>
              <a:rPr b="1" spc="-55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5" err="1">
                <a:solidFill>
                  <a:srgbClr val="6F2F9F"/>
                </a:solidFill>
                <a:latin typeface="Verdana"/>
                <a:cs typeface="Verdana"/>
              </a:rPr>
              <a:t>сад</a:t>
            </a:r>
            <a:r>
              <a:rPr b="1" spc="-35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5" smtClean="0">
                <a:solidFill>
                  <a:srgbClr val="6F2F9F"/>
                </a:solidFill>
                <a:latin typeface="Verdana"/>
                <a:cs typeface="Verdana"/>
              </a:rPr>
              <a:t>«</a:t>
            </a:r>
            <a:r>
              <a:rPr lang="ru-RU" b="1" spc="-5" smtClean="0">
                <a:solidFill>
                  <a:srgbClr val="6F2F9F"/>
                </a:solidFill>
                <a:latin typeface="Verdana"/>
                <a:cs typeface="Verdana"/>
              </a:rPr>
              <a:t>Сказка</a:t>
            </a:r>
            <a:r>
              <a:rPr b="1" spc="-5" smtClean="0">
                <a:solidFill>
                  <a:srgbClr val="6F2F9F"/>
                </a:solidFill>
                <a:latin typeface="Verdana"/>
                <a:cs typeface="Verdana"/>
              </a:rPr>
              <a:t>»</a:t>
            </a:r>
            <a:endParaRPr lang="ru-RU" b="1" spc="-5" smtClean="0">
              <a:solidFill>
                <a:srgbClr val="6F2F9F"/>
              </a:solidFill>
              <a:latin typeface="Verdana"/>
              <a:cs typeface="Verdana"/>
            </a:endParaRPr>
          </a:p>
          <a:p>
            <a:pPr marL="3810" algn="ctr"/>
            <a:r>
              <a:rPr lang="ru-RU" b="1" spc="-5" smtClean="0">
                <a:solidFill>
                  <a:srgbClr val="6F2F9F"/>
                </a:solidFill>
                <a:latin typeface="Verdana"/>
                <a:cs typeface="Verdana"/>
              </a:rPr>
              <a:t>Кемеровского муниципального округа</a:t>
            </a:r>
            <a:endParaRPr lang="ru-RU" b="1" spc="-5" smtClean="0">
              <a:solidFill>
                <a:srgbClr val="6F2F9F"/>
              </a:solidFill>
              <a:latin typeface="Verdana"/>
              <a:cs typeface="Verdana"/>
            </a:endParaRPr>
          </a:p>
          <a:p>
            <a:pPr marL="12700" algn="ctr">
              <a:spcBef>
                <a:spcPts val="2635"/>
              </a:spcBef>
            </a:pPr>
            <a:r>
              <a:rPr lang="ru-RU">
                <a:latin typeface="Verdana"/>
                <a:cs typeface="Verdana"/>
              </a:rPr>
              <a:t> </a:t>
            </a:r>
            <a:r>
              <a:rPr lang="ru-RU" smtClean="0">
                <a:latin typeface="Verdana"/>
                <a:cs typeface="Verdana"/>
              </a:rPr>
              <a:t>   </a:t>
            </a:r>
            <a:r>
              <a:rPr sz="4400" b="1" spc="-5" err="1" smtClean="0">
                <a:solidFill>
                  <a:srgbClr val="C00000"/>
                </a:solidFill>
                <a:latin typeface="Verdana"/>
                <a:cs typeface="Verdana"/>
              </a:rPr>
              <a:t>Экологическая</a:t>
            </a:r>
            <a:r>
              <a:rPr sz="4400" b="1" spc="-1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4400" b="1" spc="-5" err="1" smtClean="0">
                <a:solidFill>
                  <a:srgbClr val="C00000"/>
                </a:solidFill>
                <a:latin typeface="Verdana"/>
                <a:cs typeface="Verdana"/>
              </a:rPr>
              <a:t>тропа</a:t>
            </a:r>
            <a:endParaRPr sz="4400">
              <a:solidFill>
                <a:srgbClr val="C00000"/>
              </a:solidFill>
              <a:latin typeface="Verdana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29000"/>
            <a:ext cx="5297752" cy="290002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4035505" y="1582670"/>
            <a:ext cx="36248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006FC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3200" kern="0" smtClean="0"/>
              <a:t>Точка № 9</a:t>
            </a:r>
            <a:endParaRPr lang="ru-RU" sz="3200" kern="0"/>
          </a:p>
        </p:txBody>
      </p:sp>
      <p:sp>
        <p:nvSpPr>
          <p:cNvPr id="3" name="Прямоугольник 2"/>
          <p:cNvSpPr/>
          <p:nvPr/>
        </p:nvSpPr>
        <p:spPr>
          <a:xfrm>
            <a:off x="3276600" y="2209800"/>
            <a:ext cx="4953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2800" b="1" spc="-5">
                <a:solidFill>
                  <a:srgbClr val="0070C0"/>
                </a:solidFill>
              </a:rPr>
              <a:t>«Метеостанция»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  <a:tabLst>
                <a:tab pos="457200"/>
              </a:tabLst>
            </a:pPr>
            <a:r>
              <a:rPr lang="ru-RU"/>
              <a:t>Формирование у детей элементарных представлений </a:t>
            </a:r>
            <a:endParaRPr lang="ru-RU" smtClean="0"/>
          </a:p>
          <a:p>
            <a:pPr algn="ctr">
              <a:lnSpc>
                <a:spcPct val="100000"/>
              </a:lnSpc>
              <a:spcBef>
                <a:spcPts val="10"/>
              </a:spcBef>
              <a:tabLst>
                <a:tab pos="457200"/>
              </a:tabLst>
            </a:pPr>
            <a:r>
              <a:rPr lang="ru-RU" smtClean="0"/>
              <a:t>о </a:t>
            </a:r>
            <a:r>
              <a:rPr lang="ru-RU"/>
              <a:t>погоде и ее значении в жизни человека.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  <a:tabLst>
                <a:tab pos="457200"/>
              </a:tabLst>
            </a:pPr>
            <a:r>
              <a:rPr lang="ru-RU"/>
              <a:t>Развитие</a:t>
            </a:r>
            <a:r>
              <a:rPr lang="ru-RU" spc="10"/>
              <a:t> </a:t>
            </a:r>
            <a:r>
              <a:rPr lang="ru-RU" spc="-5"/>
              <a:t>познавательного</a:t>
            </a:r>
            <a:r>
              <a:rPr lang="ru-RU" spc="30"/>
              <a:t> </a:t>
            </a:r>
            <a:r>
              <a:rPr lang="ru-RU" spc="-5"/>
              <a:t>интереса</a:t>
            </a:r>
            <a:r>
              <a:rPr lang="ru-RU" spc="-15"/>
              <a:t> </a:t>
            </a:r>
            <a:r>
              <a:rPr lang="ru-RU" spc="-5"/>
              <a:t>детей </a:t>
            </a:r>
            <a:r>
              <a:rPr lang="ru-RU"/>
              <a:t>к</a:t>
            </a:r>
          </a:p>
          <a:p>
            <a:pPr marL="456565" algn="ctr">
              <a:lnSpc>
                <a:spcPct val="100000"/>
              </a:lnSpc>
            </a:pPr>
            <a:r>
              <a:rPr lang="ru-RU" spc="-5"/>
              <a:t>исследовательской</a:t>
            </a:r>
            <a:r>
              <a:rPr lang="ru-RU" spc="10"/>
              <a:t> </a:t>
            </a:r>
            <a:r>
              <a:rPr lang="ru-RU" spc="-5"/>
              <a:t>деятельности,</a:t>
            </a:r>
            <a:r>
              <a:rPr lang="ru-RU" spc="10"/>
              <a:t> </a:t>
            </a:r>
            <a:r>
              <a:rPr lang="ru-RU" spc="-5"/>
              <a:t>связанной</a:t>
            </a:r>
            <a:r>
              <a:rPr lang="ru-RU" spc="10"/>
              <a:t> </a:t>
            </a:r>
            <a:r>
              <a:rPr lang="ru-RU"/>
              <a:t>с</a:t>
            </a:r>
          </a:p>
          <a:p>
            <a:pPr marL="461009" algn="ctr">
              <a:lnSpc>
                <a:spcPct val="100000"/>
              </a:lnSpc>
            </a:pPr>
            <a:r>
              <a:rPr lang="ru-RU" spc="-5"/>
              <a:t>наблюдениями</a:t>
            </a:r>
            <a:r>
              <a:rPr lang="ru-RU" spc="-15"/>
              <a:t> </a:t>
            </a:r>
            <a:r>
              <a:rPr lang="ru-RU"/>
              <a:t>за</a:t>
            </a:r>
            <a:r>
              <a:rPr lang="ru-RU" spc="-15"/>
              <a:t> </a:t>
            </a:r>
            <a:r>
              <a:rPr lang="ru-RU"/>
              <a:t>погодой;</a:t>
            </a:r>
          </a:p>
          <a:p>
            <a:pPr marL="12700" algn="ctr">
              <a:lnSpc>
                <a:spcPct val="100000"/>
              </a:lnSpc>
              <a:tabLst>
                <a:tab pos="469265"/>
                <a:tab pos="469900"/>
              </a:tabLst>
            </a:pPr>
            <a:r>
              <a:rPr lang="ru-RU" spc="-5"/>
              <a:t>              Изучение </a:t>
            </a:r>
            <a:r>
              <a:rPr lang="ru-RU"/>
              <a:t>зависимости</a:t>
            </a:r>
            <a:r>
              <a:rPr lang="ru-RU" spc="10"/>
              <a:t> </a:t>
            </a:r>
            <a:r>
              <a:rPr lang="ru-RU"/>
              <a:t>показаний</a:t>
            </a:r>
            <a:r>
              <a:rPr lang="ru-RU" spc="5"/>
              <a:t> </a:t>
            </a:r>
            <a:r>
              <a:rPr lang="ru-RU"/>
              <a:t>приборов</a:t>
            </a:r>
            <a:r>
              <a:rPr lang="ru-RU" spc="-15"/>
              <a:t> </a:t>
            </a:r>
          </a:p>
          <a:p>
            <a:pPr marL="12700" algn="ctr">
              <a:lnSpc>
                <a:spcPct val="100000"/>
              </a:lnSpc>
              <a:tabLst>
                <a:tab pos="469265"/>
                <a:tab pos="469900"/>
              </a:tabLst>
            </a:pPr>
            <a:r>
              <a:rPr lang="ru-RU"/>
              <a:t>от</a:t>
            </a:r>
            <a:r>
              <a:rPr lang="ru-RU" spc="-10"/>
              <a:t> </a:t>
            </a:r>
            <a:r>
              <a:rPr lang="ru-RU"/>
              <a:t>сезонных  </a:t>
            </a:r>
            <a:r>
              <a:rPr lang="ru-RU" spc="-5"/>
              <a:t>изменений </a:t>
            </a:r>
            <a:r>
              <a:rPr lang="ru-RU"/>
              <a:t>в</a:t>
            </a:r>
            <a:r>
              <a:rPr lang="ru-RU" spc="-20"/>
              <a:t> </a:t>
            </a:r>
            <a:r>
              <a:rPr lang="ru-RU"/>
              <a:t>природе;</a:t>
            </a:r>
          </a:p>
          <a:p>
            <a:pPr marL="704216" lvl="1" algn="ctr">
              <a:lnSpc>
                <a:spcPct val="100000"/>
              </a:lnSpc>
              <a:tabLst>
                <a:tab pos="1161415"/>
                <a:tab pos="1162050"/>
              </a:tabLst>
            </a:pPr>
            <a:r>
              <a:rPr lang="ru-RU" spc="-5">
                <a:cs typeface="Verdana"/>
              </a:rPr>
              <a:t>Установка взаимосвязи</a:t>
            </a:r>
            <a:r>
              <a:rPr lang="ru-RU" spc="20">
                <a:cs typeface="Verdana"/>
              </a:rPr>
              <a:t> </a:t>
            </a:r>
            <a:r>
              <a:rPr lang="ru-RU" spc="-5">
                <a:cs typeface="Verdana"/>
              </a:rPr>
              <a:t>показаний</a:t>
            </a:r>
            <a:r>
              <a:rPr lang="ru-RU" spc="15">
                <a:cs typeface="Verdana"/>
              </a:rPr>
              <a:t> </a:t>
            </a:r>
            <a:r>
              <a:rPr lang="ru-RU">
                <a:cs typeface="Verdana"/>
              </a:rPr>
              <a:t>приборов</a:t>
            </a:r>
            <a:r>
              <a:rPr lang="ru-RU" spc="5">
                <a:cs typeface="Verdana"/>
              </a:rPr>
              <a:t> </a:t>
            </a:r>
            <a:r>
              <a:rPr lang="ru-RU" smtClean="0">
                <a:cs typeface="Verdana"/>
              </a:rPr>
              <a:t>с </a:t>
            </a:r>
            <a:r>
              <a:rPr lang="ru-RU" spc="-5" smtClean="0"/>
              <a:t>собственными</a:t>
            </a:r>
            <a:r>
              <a:rPr lang="ru-RU" spc="-35" smtClean="0"/>
              <a:t> </a:t>
            </a:r>
            <a:r>
              <a:rPr lang="ru-RU" spc="-5"/>
              <a:t>телесными </a:t>
            </a:r>
            <a:r>
              <a:rPr lang="ru-RU"/>
              <a:t>ощущениями.</a:t>
            </a:r>
          </a:p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2800" smtClean="0"/>
              <a:t> </a:t>
            </a:r>
            <a:endParaRPr lang="ru-RU" sz="2800" spc="-5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6" y="609600"/>
            <a:ext cx="3253769" cy="2438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6" y="3429000"/>
            <a:ext cx="3133616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9740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137160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</a:t>
            </a:r>
            <a:r>
              <a:rPr lang="ru-RU" sz="3200" b="1" kern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10</a:t>
            </a:r>
            <a:endParaRPr lang="ru-RU" sz="3200" b="1" ker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0" y="2009069"/>
            <a:ext cx="350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2800" b="1" spc="-5">
                <a:solidFill>
                  <a:srgbClr val="0070C0"/>
                </a:solidFill>
                <a:latin typeface="+mj-lt"/>
              </a:rPr>
              <a:t>«Пенек с насекомыми»</a:t>
            </a:r>
          </a:p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/>
              <a:t>Познакомить детей с разными видами насекомых. Объект для организации наблюдений за насекомыми а также определение возраста пня по годичным кольцам, рассматривание коры, древесины, молодых порослей</a:t>
            </a:r>
            <a:endParaRPr lang="ru-RU" spc="-5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80" y="301798"/>
            <a:ext cx="2590800" cy="3414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3733800" cy="26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72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761673" y="99060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</a:t>
            </a:r>
            <a:r>
              <a:rPr lang="ru-RU" sz="3200" b="1" kern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11</a:t>
            </a:r>
            <a:endParaRPr lang="ru-RU" sz="3200" b="1" ker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1524000"/>
            <a:ext cx="5105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2800" b="1" spc="-5">
                <a:solidFill>
                  <a:srgbClr val="0070C0"/>
                </a:solidFill>
              </a:rPr>
              <a:t>«Дубовая аллея»</a:t>
            </a:r>
          </a:p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1600"/>
              <a:t> Знакомство детей с дубом, расширение знаний детей о пользе и свойствах данных деревьев, посредством проведения тематических занятий, бесед, наблюдений. Цветут дубы в апреле-мае, тогда же распускаются и листья. В народе похолодание связывают с зацветанием дуба. Плоды – желуди – созревают осенью. Полакомиться желудями любят многие лесные жители: кабаны, олени, полевые мыши, сойки.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14800"/>
            <a:ext cx="5440218" cy="2203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249425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320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4572000" cy="4048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90600"/>
            <a:ext cx="3261643" cy="8596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0" y="2133600"/>
            <a:ext cx="30798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71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3505200" y="129540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</a:t>
            </a:r>
            <a:r>
              <a:rPr lang="ru-RU" sz="3200" b="1" kern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13</a:t>
            </a:r>
            <a:endParaRPr lang="ru-RU" sz="3200" b="1" ker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2650992" cy="2901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47" y="3962400"/>
            <a:ext cx="3687853" cy="26397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5364" y="1910193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2800" b="1" spc="-5">
                <a:solidFill>
                  <a:srgbClr val="0070C0"/>
                </a:solidFill>
              </a:rPr>
              <a:t>«</a:t>
            </a:r>
            <a:r>
              <a:rPr lang="ru-RU" sz="2800" b="1" spc="-5" smtClean="0">
                <a:solidFill>
                  <a:srgbClr val="0070C0"/>
                </a:solidFill>
              </a:rPr>
              <a:t>Рябиновая </a:t>
            </a:r>
            <a:r>
              <a:rPr lang="ru-RU" sz="2800" b="1" spc="-5">
                <a:solidFill>
                  <a:srgbClr val="0070C0"/>
                </a:solidFill>
              </a:rPr>
              <a:t>аллея»</a:t>
            </a:r>
          </a:p>
          <a:p>
            <a:pPr algn="ctr">
              <a:tabLst>
                <a:tab pos="457200"/>
              </a:tabLst>
            </a:pPr>
            <a:r>
              <a:rPr lang="ru-RU"/>
              <a:t>Знакомство детей с рябиной, расширение знаний детей о пользе и свойствах данного дерева, посредством проведения тематических занятий, бесед, наблюдений. Дети исследуют кору рябины, пробуют алые и сочные ягодки рябины и рассматривают  листочки</a:t>
            </a:r>
          </a:p>
        </p:txBody>
      </p:sp>
    </p:spTree>
    <p:extLst>
      <p:ext uri="{BB962C8B-B14F-4D97-AF65-F5344CB8AC3E}">
        <p14:creationId xmlns:p14="http://schemas.microsoft.com/office/powerpoint/2010/main" val="37974197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10" y="152400"/>
            <a:ext cx="2767824" cy="3017782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4114800" y="1447800"/>
            <a:ext cx="36248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006FC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3200" kern="0" smtClean="0"/>
              <a:t>Точка № 14</a:t>
            </a:r>
            <a:endParaRPr lang="ru-RU" sz="3200" kern="0"/>
          </a:p>
        </p:txBody>
      </p:sp>
      <p:sp>
        <p:nvSpPr>
          <p:cNvPr id="7" name="Текст 2"/>
          <p:cNvSpPr txBox="1"/>
          <p:nvPr/>
        </p:nvSpPr>
        <p:spPr>
          <a:xfrm>
            <a:off x="3886200" y="1967952"/>
            <a:ext cx="4419600" cy="332398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57200"/>
              </a:tabLst>
            </a:pPr>
            <a:endParaRPr lang="ru-RU" sz="1600" kern="0" spc="-5" smtClean="0">
              <a:solidFill>
                <a:schemeClr val="tx1"/>
              </a:solidFill>
              <a:latin typeface="+mj-lt"/>
            </a:endParaRPr>
          </a:p>
          <a:p>
            <a:pPr algn="ctr">
              <a:tabLst>
                <a:tab pos="457200"/>
              </a:tabLst>
            </a:pPr>
            <a:r>
              <a:rPr lang="ru-RU" sz="2800" b="1" kern="0" spc="-5" smtClean="0">
                <a:solidFill>
                  <a:srgbClr val="0070C0"/>
                </a:solidFill>
                <a:latin typeface="+mj-lt"/>
              </a:rPr>
              <a:t>«В гостях у елочки»</a:t>
            </a:r>
          </a:p>
          <a:p>
            <a:pPr algn="ctr"/>
            <a:r>
              <a:rPr lang="ru-RU" sz="1600" kern="0" smtClean="0">
                <a:solidFill>
                  <a:schemeClr val="tx1"/>
                </a:solidFill>
                <a:latin typeface="+mj-lt"/>
              </a:rPr>
              <a:t>Развивать познавательный интерес детей к природе, желание изучать природный мир;</a:t>
            </a:r>
          </a:p>
          <a:p>
            <a:pPr algn="ctr"/>
            <a:r>
              <a:rPr lang="ru-RU" sz="1600" kern="0" smtClean="0">
                <a:solidFill>
                  <a:schemeClr val="tx1"/>
                </a:solidFill>
                <a:latin typeface="+mj-lt"/>
              </a:rPr>
              <a:t>- расширять знания детей о ели;</a:t>
            </a:r>
          </a:p>
          <a:p>
            <a:pPr algn="ctr"/>
            <a:r>
              <a:rPr lang="ru-RU" sz="1600" kern="0" smtClean="0">
                <a:solidFill>
                  <a:schemeClr val="tx1"/>
                </a:solidFill>
                <a:latin typeface="+mj-lt"/>
              </a:rPr>
              <a:t>- обогащать представления детей о природе родного края;</a:t>
            </a:r>
          </a:p>
          <a:p>
            <a:pPr algn="ctr"/>
            <a:r>
              <a:rPr lang="ru-RU" sz="1600" kern="0" smtClean="0">
                <a:solidFill>
                  <a:schemeClr val="tx1"/>
                </a:solidFill>
                <a:latin typeface="+mj-lt"/>
              </a:rPr>
              <a:t>- воспитывать нравственные чувства, выражающиеся в сопереживании природе, и эстетические чувства, связанные с красотой природного мира</a:t>
            </a:r>
            <a:r>
              <a:rPr lang="ru-RU" kern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152140" algn="just"/>
            <a:endParaRPr lang="ru-RU" kern="0" smtClean="0">
              <a:solidFill>
                <a:srgbClr val="BC0995"/>
              </a:solidFill>
              <a:latin typeface="+mj-lt"/>
            </a:endParaRPr>
          </a:p>
          <a:p>
            <a:pPr algn="ctr">
              <a:tabLst>
                <a:tab pos="457200"/>
              </a:tabLst>
            </a:pPr>
            <a:endParaRPr lang="ru-RU" sz="2800" kern="0" spc="-5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18520"/>
            <a:ext cx="3429000" cy="31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704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469191" y="1172443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</a:t>
            </a:r>
            <a:r>
              <a:rPr lang="ru-RU" sz="3200" b="1" kern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15</a:t>
            </a:r>
            <a:endParaRPr lang="ru-RU" sz="3200" b="1" ker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9191" y="1752600"/>
            <a:ext cx="5257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2800" b="1" spc="-5">
                <a:solidFill>
                  <a:srgbClr val="0070C0"/>
                </a:solidFill>
              </a:rPr>
              <a:t>«Береза»</a:t>
            </a:r>
          </a:p>
          <a:p>
            <a:pPr algn="ctr"/>
            <a:r>
              <a:rPr lang="ru-RU" smtClean="0"/>
              <a:t>       Развивать </a:t>
            </a:r>
            <a:r>
              <a:rPr lang="ru-RU"/>
              <a:t>познавательный интерес детей к природе, желание изучать природный мир;</a:t>
            </a:r>
          </a:p>
          <a:p>
            <a:pPr algn="ctr"/>
            <a:r>
              <a:rPr lang="ru-RU"/>
              <a:t>- расширять знания детей о ели;</a:t>
            </a:r>
          </a:p>
          <a:p>
            <a:pPr algn="ctr"/>
            <a:r>
              <a:rPr lang="ru-RU"/>
              <a:t>- обогащать представления детей о природе родного края;</a:t>
            </a:r>
          </a:p>
          <a:p>
            <a:pPr marL="285750" indent="-285750" algn="ctr">
              <a:buFontTx/>
              <a:buChar char="-"/>
            </a:pPr>
            <a:r>
              <a:rPr lang="ru-RU"/>
              <a:t>воспитывать нравственные чувства, выражающиеся в сопереживании природе, и эстетические чувства, связанные с красотой природного мира.</a:t>
            </a:r>
          </a:p>
          <a:p>
            <a:pPr marL="285750" indent="-285750" algn="ctr">
              <a:buFontTx/>
              <a:buChar char="-"/>
            </a:pPr>
            <a:r>
              <a:rPr lang="ru-RU"/>
              <a:t>создать условие для наблюдения за березами разного возраста и разной толщины; формировать чувство бережного отношения к природе.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667000" cy="3220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6600"/>
            <a:ext cx="251325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95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6687892" cy="118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18" y="2743200"/>
            <a:ext cx="6477000" cy="34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1629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1919437"/>
            <a:ext cx="2895600" cy="4100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75674"/>
            <a:ext cx="4114800" cy="963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1676400"/>
            <a:ext cx="556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800" b="1" smtClean="0">
                <a:solidFill>
                  <a:srgbClr val="0070C0"/>
                </a:solidFill>
                <a:latin typeface="+mj-lt"/>
              </a:rPr>
              <a:t>Хозяин экологической тропы</a:t>
            </a:r>
          </a:p>
          <a:p>
            <a:pPr indent="450215" algn="ctr"/>
            <a:endParaRPr lang="ru-RU" sz="16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indent="450215" algn="just"/>
            <a:r>
              <a:rPr lang="ru-RU" sz="1600" b="1" err="1" smtClean="0">
                <a:solidFill>
                  <a:srgbClr val="000000"/>
                </a:solidFill>
                <a:latin typeface="+mj-lt"/>
              </a:rPr>
              <a:t>Лесовичок </a:t>
            </a:r>
            <a:r>
              <a:rPr lang="ru-RU" sz="1600" b="1">
                <a:solidFill>
                  <a:srgbClr val="000000"/>
                </a:solidFill>
                <a:latin typeface="+mj-lt"/>
              </a:rPr>
              <a:t>- Боровичок 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предлагает детям выполнять следующие</a:t>
            </a:r>
            <a:r>
              <a:rPr lang="ru-RU" sz="1600" b="1" i="1">
                <a:solidFill>
                  <a:srgbClr val="000000"/>
                </a:solidFill>
                <a:latin typeface="+mj-lt"/>
              </a:rPr>
              <a:t> 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правила поведения</a:t>
            </a:r>
            <a:r>
              <a:rPr lang="ru-RU" sz="1600" b="1" i="1">
                <a:solidFill>
                  <a:srgbClr val="000000"/>
                </a:solidFill>
                <a:latin typeface="+mj-lt"/>
              </a:rPr>
              <a:t> 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на экологической тропе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ru-RU" sz="1600" b="0" i="0" smtClean="0">
              <a:solidFill>
                <a:srgbClr val="181818"/>
              </a:solidFill>
              <a:effectLst/>
              <a:latin typeface="+mj-lt"/>
            </a:endParaRPr>
          </a:p>
          <a:p>
            <a:pPr indent="450215" algn="just"/>
            <a:r>
              <a:rPr lang="ru-RU" sz="1600">
                <a:solidFill>
                  <a:srgbClr val="000000"/>
                </a:solidFill>
                <a:latin typeface="+mj-lt"/>
              </a:rPr>
              <a:t>Не мешайте жить обитателям тропы – проходите без лишнего шума.</a:t>
            </a:r>
            <a:endParaRPr lang="ru-RU" sz="1600" b="0" i="0" smtClean="0">
              <a:solidFill>
                <a:srgbClr val="181818"/>
              </a:solidFill>
              <a:effectLst/>
              <a:latin typeface="+mj-lt"/>
            </a:endParaRPr>
          </a:p>
          <a:p>
            <a:pPr marL="726440"/>
            <a:r>
              <a:rPr lang="ru-RU" sz="1600">
                <a:solidFill>
                  <a:srgbClr val="000000"/>
                </a:solidFill>
                <a:latin typeface="+mj-lt"/>
              </a:rPr>
              <a:t>1.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+mj-lt"/>
              </a:rPr>
              <a:t>     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Шум не помощник в познании природы, слушай голоса леса. Наслаждайся пением птиц и другими звуками природы.</a:t>
            </a:r>
            <a:endParaRPr lang="ru-RU" sz="1600" b="0" i="0" smtClean="0">
              <a:solidFill>
                <a:srgbClr val="181818"/>
              </a:solidFill>
              <a:effectLst/>
              <a:latin typeface="+mj-lt"/>
            </a:endParaRPr>
          </a:p>
          <a:p>
            <a:pPr marL="726440"/>
            <a:r>
              <a:rPr lang="ru-RU" sz="1600">
                <a:solidFill>
                  <a:srgbClr val="000000"/>
                </a:solidFill>
                <a:latin typeface="+mj-lt"/>
              </a:rPr>
              <a:t>2.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+mj-lt"/>
              </a:rPr>
              <a:t>     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Запрещается срывать растения, ломать ветки, ловить насекомых, бросать мусор.</a:t>
            </a:r>
            <a:endParaRPr lang="ru-RU" sz="1600" b="0" i="0" smtClean="0">
              <a:solidFill>
                <a:srgbClr val="181818"/>
              </a:solidFill>
              <a:effectLst/>
              <a:latin typeface="+mj-lt"/>
            </a:endParaRPr>
          </a:p>
          <a:p>
            <a:pPr marL="726440"/>
            <a:r>
              <a:rPr lang="ru-RU" sz="1600">
                <a:solidFill>
                  <a:srgbClr val="000000"/>
                </a:solidFill>
                <a:latin typeface="+mj-lt"/>
              </a:rPr>
              <a:t>3.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+mj-lt"/>
              </a:rPr>
              <a:t>     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На тропе разрешается рассматривать, любоваться, размышлять.</a:t>
            </a:r>
            <a:endParaRPr lang="ru-RU" sz="1600" b="0" i="0" smtClean="0">
              <a:solidFill>
                <a:srgbClr val="181818"/>
              </a:solidFill>
              <a:effectLst/>
              <a:latin typeface="+mj-lt"/>
            </a:endParaRPr>
          </a:p>
          <a:p>
            <a:pPr marL="726440"/>
            <a:r>
              <a:rPr lang="ru-RU" sz="1600">
                <a:solidFill>
                  <a:srgbClr val="000000"/>
                </a:solidFill>
                <a:latin typeface="+mj-lt"/>
              </a:rPr>
              <a:t>4.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+mj-lt"/>
              </a:rPr>
              <a:t>     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С тропы нельзя выносить сувениры природы: красивые камни, интересные коряги.</a:t>
            </a:r>
            <a:endParaRPr lang="ru-RU" sz="1600" b="0" i="0" smtClean="0">
              <a:solidFill>
                <a:srgbClr val="181818"/>
              </a:solidFill>
              <a:effectLst/>
              <a:latin typeface="+mj-lt"/>
            </a:endParaRPr>
          </a:p>
          <a:p>
            <a:pPr marL="726440"/>
            <a:r>
              <a:rPr lang="ru-RU" sz="1600">
                <a:solidFill>
                  <a:srgbClr val="000000"/>
                </a:solidFill>
                <a:latin typeface="+mj-lt"/>
              </a:rPr>
              <a:t>5.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+mj-lt"/>
              </a:rPr>
              <a:t>     </a:t>
            </a:r>
            <a:r>
              <a:rPr lang="ru-RU" sz="1600">
                <a:solidFill>
                  <a:srgbClr val="000000"/>
                </a:solidFill>
                <a:latin typeface="+mj-lt"/>
              </a:rPr>
              <a:t>С тропы можно «выносить» только знания, впечатления и хорошее настроение!</a:t>
            </a:r>
            <a:endParaRPr lang="ru-RU" sz="1600" b="0" i="0">
              <a:solidFill>
                <a:srgbClr val="181818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4948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16445"/>
            <a:ext cx="4590686" cy="859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76056"/>
            <a:ext cx="2590800" cy="44100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30236" y="1600200"/>
            <a:ext cx="5638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0070C0"/>
                </a:solidFill>
              </a:rPr>
              <a:t>«Липа»</a:t>
            </a:r>
          </a:p>
          <a:p>
            <a:pPr algn="ctr"/>
            <a:r>
              <a:rPr lang="ru-RU" sz="1600" smtClean="0">
                <a:latin typeface="+mj-lt"/>
              </a:rPr>
              <a:t>Объекты для наблюдений: </a:t>
            </a:r>
          </a:p>
          <a:p>
            <a:pPr algn="ctr"/>
            <a:r>
              <a:rPr lang="ru-RU" sz="1600" smtClean="0">
                <a:latin typeface="+mj-lt"/>
              </a:rPr>
              <a:t>кора, листья, цветки липы; сбор цветов и применение. Выяснение пользы, которую </a:t>
            </a:r>
          </a:p>
          <a:p>
            <a:pPr algn="ctr"/>
            <a:r>
              <a:rPr lang="ru-RU" sz="1600" smtClean="0">
                <a:latin typeface="+mj-lt"/>
              </a:rPr>
              <a:t>приносит липа.</a:t>
            </a:r>
          </a:p>
          <a:p>
            <a:pPr algn="ctr"/>
            <a:r>
              <a:rPr lang="ru-RU" sz="1600" b="1">
                <a:solidFill>
                  <a:srgbClr val="0070C0"/>
                </a:solidFill>
                <a:latin typeface="+mj-lt"/>
              </a:rPr>
              <a:t>Липа</a:t>
            </a:r>
            <a:r>
              <a:rPr lang="ru-RU" sz="1600">
                <a:latin typeface="+mj-lt"/>
              </a:rPr>
              <a:t> – дерево с сердцевидными мелкозубчатыми листьями, душистыми цветками и плодами-орешками. Высота до 30 метров. Цветёт в мае-июне. Липа издавна считалась полезным деревом. В Древней Руси люди широко использовали её в быту. Из мочалистой коры липы изготавливали лыко для плетения лаптей, изготовления рогож, мочалок. Мягкая липовая древесина также находила широкое применение — из неё делали скалки, ложки, веретена, миски и другую утварь Липа — растение медогон. </a:t>
            </a:r>
            <a:endParaRPr lang="ru-RU" sz="1600" smtClean="0">
              <a:latin typeface="+mj-lt"/>
            </a:endParaRPr>
          </a:p>
          <a:p>
            <a:pPr algn="ctr"/>
            <a:r>
              <a:rPr lang="ru-RU" sz="1600" smtClean="0">
                <a:latin typeface="+mj-lt"/>
              </a:rPr>
              <a:t>В </a:t>
            </a:r>
            <a:r>
              <a:rPr lang="ru-RU" sz="1600">
                <a:latin typeface="+mj-lt"/>
              </a:rPr>
              <a:t>медицине используются кора, листья, цветы, почки. </a:t>
            </a:r>
            <a:endParaRPr lang="ru-RU" sz="1600" smtClean="0">
              <a:latin typeface="+mj-lt"/>
            </a:endParaRPr>
          </a:p>
          <a:p>
            <a:pPr algn="ctr"/>
            <a:r>
              <a:rPr lang="ru-RU" sz="1600" smtClean="0">
                <a:latin typeface="+mj-lt"/>
              </a:rPr>
              <a:t>Липовый </a:t>
            </a:r>
            <a:r>
              <a:rPr lang="ru-RU" sz="1600">
                <a:latin typeface="+mj-lt"/>
              </a:rPr>
              <a:t>мёд полезно кушать при простуде</a:t>
            </a:r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1494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39633"/>
            <a:ext cx="6013802" cy="969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8693"/>
            <a:ext cx="2274005" cy="7498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2166" y="2122972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265" algn="ctr">
              <a:lnSpc>
                <a:spcPct val="100000"/>
              </a:lnSpc>
              <a:tabLst>
                <a:tab pos="1053465"/>
              </a:tabLst>
            </a:pPr>
            <a:r>
              <a:rPr lang="ru-RU" sz="1600" spc="-5">
                <a:latin typeface="+mj-lt"/>
                <a:cs typeface="Verdana"/>
              </a:rPr>
              <a:t>Познакомить</a:t>
            </a:r>
            <a:r>
              <a:rPr lang="ru-RU" sz="1600" spc="-35">
                <a:latin typeface="+mj-lt"/>
                <a:cs typeface="Verdana"/>
              </a:rPr>
              <a:t> </a:t>
            </a:r>
            <a:r>
              <a:rPr lang="ru-RU" sz="1600" spc="-5">
                <a:latin typeface="+mj-lt"/>
                <a:cs typeface="Verdana"/>
              </a:rPr>
              <a:t>детей</a:t>
            </a:r>
            <a:r>
              <a:rPr lang="ru-RU" sz="1600">
                <a:latin typeface="+mj-lt"/>
                <a:cs typeface="Verdana"/>
              </a:rPr>
              <a:t> с устройством</a:t>
            </a:r>
            <a:r>
              <a:rPr lang="ru-RU" sz="1600" spc="-10">
                <a:latin typeface="+mj-lt"/>
                <a:cs typeface="Verdana"/>
              </a:rPr>
              <a:t> </a:t>
            </a:r>
            <a:r>
              <a:rPr lang="ru-RU" sz="1600">
                <a:latin typeface="+mj-lt"/>
                <a:cs typeface="Verdana"/>
              </a:rPr>
              <a:t>пасеки</a:t>
            </a:r>
          </a:p>
          <a:p>
            <a:pPr marL="12700" algn="ctr">
              <a:lnSpc>
                <a:spcPct val="100000"/>
              </a:lnSpc>
              <a:tabLst>
                <a:tab pos="469265"/>
              </a:tabLst>
            </a:pPr>
            <a:r>
              <a:rPr lang="ru-RU" sz="1600">
                <a:latin typeface="+mj-lt"/>
                <a:cs typeface="Verdana"/>
              </a:rPr>
              <a:t>-	</a:t>
            </a:r>
            <a:r>
              <a:rPr lang="ru-RU" sz="1600" spc="-5">
                <a:latin typeface="+mj-lt"/>
                <a:cs typeface="Verdana"/>
              </a:rPr>
              <a:t>Формировать</a:t>
            </a:r>
            <a:r>
              <a:rPr lang="ru-RU" sz="1600" spc="-35">
                <a:latin typeface="+mj-lt"/>
                <a:cs typeface="Verdana"/>
              </a:rPr>
              <a:t> </a:t>
            </a:r>
            <a:r>
              <a:rPr lang="ru-RU" sz="1600">
                <a:latin typeface="+mj-lt"/>
                <a:cs typeface="Verdana"/>
              </a:rPr>
              <a:t>знания</a:t>
            </a:r>
            <a:r>
              <a:rPr lang="ru-RU" sz="1600" spc="-15">
                <a:latin typeface="+mj-lt"/>
                <a:cs typeface="Verdana"/>
              </a:rPr>
              <a:t> </a:t>
            </a:r>
            <a:r>
              <a:rPr lang="ru-RU" sz="1600">
                <a:latin typeface="+mj-lt"/>
                <a:cs typeface="Verdana"/>
              </a:rPr>
              <a:t>у</a:t>
            </a:r>
            <a:r>
              <a:rPr lang="ru-RU" sz="1600" spc="5">
                <a:latin typeface="+mj-lt"/>
                <a:cs typeface="Verdana"/>
              </a:rPr>
              <a:t> </a:t>
            </a:r>
            <a:r>
              <a:rPr lang="ru-RU" sz="1600" spc="-5">
                <a:latin typeface="+mj-lt"/>
                <a:cs typeface="Verdana"/>
              </a:rPr>
              <a:t>детей</a:t>
            </a:r>
            <a:r>
              <a:rPr lang="ru-RU" sz="1600" spc="-10">
                <a:latin typeface="+mj-lt"/>
                <a:cs typeface="Verdana"/>
              </a:rPr>
              <a:t> </a:t>
            </a:r>
            <a:r>
              <a:rPr lang="ru-RU" sz="1600">
                <a:latin typeface="+mj-lt"/>
                <a:cs typeface="Verdana"/>
              </a:rPr>
              <a:t>о</a:t>
            </a:r>
            <a:r>
              <a:rPr lang="ru-RU" sz="1600" spc="5">
                <a:latin typeface="+mj-lt"/>
                <a:cs typeface="Verdana"/>
              </a:rPr>
              <a:t> </a:t>
            </a:r>
            <a:r>
              <a:rPr lang="ru-RU" sz="1600" smtClean="0">
                <a:latin typeface="+mj-lt"/>
                <a:cs typeface="Verdana"/>
              </a:rPr>
              <a:t>жизни</a:t>
            </a:r>
            <a:r>
              <a:rPr lang="ru-RU" sz="1600" spc="-20" smtClean="0">
                <a:latin typeface="+mj-lt"/>
                <a:cs typeface="Verdana"/>
              </a:rPr>
              <a:t> </a:t>
            </a:r>
            <a:r>
              <a:rPr lang="ru-RU" sz="1600" smtClean="0">
                <a:latin typeface="+mj-lt"/>
                <a:cs typeface="Verdana"/>
              </a:rPr>
              <a:t>пчел</a:t>
            </a:r>
            <a:r>
              <a:rPr lang="ru-RU" sz="1600" spc="-20" smtClean="0">
                <a:latin typeface="+mj-lt"/>
                <a:cs typeface="Verdana"/>
              </a:rPr>
              <a:t> </a:t>
            </a:r>
            <a:r>
              <a:rPr lang="ru-RU" sz="1600">
                <a:latin typeface="+mj-lt"/>
                <a:cs typeface="Verdana"/>
              </a:rPr>
              <a:t>в</a:t>
            </a:r>
            <a:r>
              <a:rPr lang="ru-RU" sz="1600" spc="-15">
                <a:latin typeface="+mj-lt"/>
                <a:cs typeface="Verdana"/>
              </a:rPr>
              <a:t> </a:t>
            </a:r>
            <a:r>
              <a:rPr lang="ru-RU" sz="1600" spc="-5">
                <a:latin typeface="+mj-lt"/>
                <a:cs typeface="Verdana"/>
              </a:rPr>
              <a:t>природе,</a:t>
            </a:r>
            <a:endParaRPr lang="ru-RU" sz="1600">
              <a:latin typeface="+mj-lt"/>
              <a:cs typeface="Verdana"/>
            </a:endParaRPr>
          </a:p>
          <a:p>
            <a:pPr marL="408940" algn="ctr">
              <a:lnSpc>
                <a:spcPct val="100000"/>
              </a:lnSpc>
              <a:spcBef>
                <a:spcPts val="5"/>
              </a:spcBef>
              <a:tabLst>
                <a:tab pos="865505"/>
              </a:tabLst>
            </a:pPr>
            <a:r>
              <a:rPr lang="ru-RU" sz="1600">
                <a:latin typeface="+mj-lt"/>
                <a:cs typeface="Verdana"/>
              </a:rPr>
              <a:t>-	Рассказать,</a:t>
            </a:r>
            <a:r>
              <a:rPr lang="ru-RU" sz="1600" spc="-30">
                <a:latin typeface="+mj-lt"/>
                <a:cs typeface="Verdana"/>
              </a:rPr>
              <a:t> </a:t>
            </a:r>
            <a:r>
              <a:rPr lang="ru-RU" sz="1600" spc="-5">
                <a:latin typeface="+mj-lt"/>
                <a:cs typeface="Verdana"/>
              </a:rPr>
              <a:t>чем</a:t>
            </a:r>
            <a:r>
              <a:rPr lang="ru-RU" sz="1600" spc="-15">
                <a:latin typeface="+mj-lt"/>
                <a:cs typeface="Verdana"/>
              </a:rPr>
              <a:t> </a:t>
            </a:r>
            <a:r>
              <a:rPr lang="ru-RU" sz="1600">
                <a:latin typeface="+mj-lt"/>
                <a:cs typeface="Verdana"/>
              </a:rPr>
              <a:t>полезны</a:t>
            </a:r>
            <a:r>
              <a:rPr lang="ru-RU" sz="1600" spc="-15">
                <a:latin typeface="+mj-lt"/>
                <a:cs typeface="Verdana"/>
              </a:rPr>
              <a:t> </a:t>
            </a:r>
            <a:r>
              <a:rPr lang="ru-RU" sz="1600">
                <a:latin typeface="+mj-lt"/>
                <a:cs typeface="Verdana"/>
              </a:rPr>
              <a:t>пчелы</a:t>
            </a:r>
            <a:r>
              <a:rPr lang="ru-RU" sz="1600" spc="-15">
                <a:latin typeface="+mj-lt"/>
                <a:cs typeface="Verdana"/>
              </a:rPr>
              <a:t> </a:t>
            </a:r>
            <a:r>
              <a:rPr lang="ru-RU" sz="1600" spc="-5">
                <a:latin typeface="+mj-lt"/>
                <a:cs typeface="Verdana"/>
              </a:rPr>
              <a:t>для</a:t>
            </a:r>
            <a:r>
              <a:rPr lang="ru-RU" sz="1600" spc="5">
                <a:latin typeface="+mj-lt"/>
                <a:cs typeface="Verdana"/>
              </a:rPr>
              <a:t> </a:t>
            </a:r>
            <a:r>
              <a:rPr lang="ru-RU" sz="1600" spc="-5">
                <a:latin typeface="+mj-lt"/>
                <a:cs typeface="Verdana"/>
              </a:rPr>
              <a:t>людей.</a:t>
            </a:r>
            <a:endParaRPr lang="ru-RU" sz="1600">
              <a:latin typeface="+mj-lt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lang="ru-RU" sz="1600">
              <a:latin typeface="+mj-lt"/>
              <a:cs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93" y="1177010"/>
            <a:ext cx="2427287" cy="2973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420" y="3124200"/>
            <a:ext cx="4419600" cy="2053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646" y="3733799"/>
            <a:ext cx="2241354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118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724400" y="1981200"/>
            <a:ext cx="350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457200"/>
              </a:tabLst>
            </a:pPr>
            <a:r>
              <a:rPr lang="ru-RU" sz="2800" b="1" spc="-5">
                <a:solidFill>
                  <a:srgbClr val="0070C0"/>
                </a:solidFill>
              </a:rPr>
              <a:t>«Пруд»</a:t>
            </a:r>
          </a:p>
          <a:p>
            <a:pPr algn="ctr">
              <a:tabLst>
                <a:tab pos="457200"/>
              </a:tabLst>
            </a:pPr>
            <a:r>
              <a:rPr lang="ru-RU" spc="-5" smtClean="0"/>
              <a:t>Познакомить</a:t>
            </a:r>
            <a:r>
              <a:rPr lang="ru-RU" spc="-40" smtClean="0"/>
              <a:t> </a:t>
            </a:r>
            <a:r>
              <a:rPr lang="ru-RU" spc="-5"/>
              <a:t>детей</a:t>
            </a:r>
            <a:r>
              <a:rPr lang="ru-RU"/>
              <a:t> с</a:t>
            </a:r>
            <a:r>
              <a:rPr lang="ru-RU" spc="10"/>
              <a:t> </a:t>
            </a:r>
            <a:r>
              <a:rPr lang="ru-RU"/>
              <a:t>природным</a:t>
            </a:r>
            <a:r>
              <a:rPr lang="ru-RU" spc="-10"/>
              <a:t> </a:t>
            </a:r>
            <a:r>
              <a:rPr lang="ru-RU"/>
              <a:t>водоемом,</a:t>
            </a:r>
            <a:r>
              <a:rPr lang="ru-RU" spc="-30"/>
              <a:t> </a:t>
            </a:r>
            <a:r>
              <a:rPr lang="ru-RU" spc="-5" smtClean="0"/>
              <a:t>его</a:t>
            </a:r>
            <a:r>
              <a:rPr lang="ru-RU" smtClean="0"/>
              <a:t>  обитателями</a:t>
            </a:r>
            <a:r>
              <a:rPr lang="ru-RU" spc="-50" smtClean="0"/>
              <a:t> </a:t>
            </a:r>
            <a:r>
              <a:rPr lang="ru-RU"/>
              <a:t>и</a:t>
            </a:r>
            <a:r>
              <a:rPr lang="ru-RU" spc="-35"/>
              <a:t> </a:t>
            </a:r>
            <a:r>
              <a:rPr lang="ru-RU"/>
              <a:t>растениями,</a:t>
            </a:r>
          </a:p>
          <a:p>
            <a:pPr marR="5080" algn="ctr">
              <a:tabLst>
                <a:tab pos="469265"/>
                <a:tab pos="469900"/>
              </a:tabLst>
            </a:pPr>
            <a:r>
              <a:rPr lang="ru-RU"/>
              <a:t> Воспитывать грамотное поведение </a:t>
            </a:r>
            <a:r>
              <a:rPr lang="ru-RU" spc="-5"/>
              <a:t>детей </a:t>
            </a:r>
            <a:r>
              <a:rPr lang="ru-RU"/>
              <a:t>на водоемах, </a:t>
            </a:r>
            <a:r>
              <a:rPr lang="ru-RU" spc="-670"/>
              <a:t> </a:t>
            </a:r>
            <a:r>
              <a:rPr lang="ru-RU"/>
              <a:t>гуманного</a:t>
            </a:r>
            <a:r>
              <a:rPr lang="ru-RU" spc="-50"/>
              <a:t> </a:t>
            </a:r>
            <a:r>
              <a:rPr lang="ru-RU"/>
              <a:t>отношения</a:t>
            </a:r>
            <a:r>
              <a:rPr lang="ru-RU" spc="-10"/>
              <a:t> </a:t>
            </a:r>
            <a:r>
              <a:rPr lang="ru-RU"/>
              <a:t>к</a:t>
            </a:r>
            <a:r>
              <a:rPr lang="ru-RU" spc="-15"/>
              <a:t> </a:t>
            </a:r>
            <a:r>
              <a:rPr lang="ru-RU" spc="-5"/>
              <a:t>водным</a:t>
            </a:r>
            <a:r>
              <a:rPr lang="ru-RU"/>
              <a:t> объектам</a:t>
            </a:r>
            <a:r>
              <a:rPr lang="ru-RU" spc="-10"/>
              <a:t> </a:t>
            </a:r>
            <a:r>
              <a:rPr lang="ru-RU"/>
              <a:t>флоры и   фауны</a:t>
            </a:r>
          </a:p>
        </p:txBody>
      </p:sp>
      <p:sp>
        <p:nvSpPr>
          <p:cNvPr id="3" name="Заголовок 1"/>
          <p:cNvSpPr txBox="1"/>
          <p:nvPr/>
        </p:nvSpPr>
        <p:spPr>
          <a:xfrm>
            <a:off x="2890982" y="990600"/>
            <a:ext cx="2900218" cy="49244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№ 4</a:t>
            </a:r>
            <a:endParaRPr lang="ru-RU" sz="3200" b="1" ker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" y="1752600"/>
            <a:ext cx="449810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878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27774"/>
            <a:ext cx="2692802" cy="3834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2800" y="11430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№ 5</a:t>
            </a:r>
            <a:endParaRPr lang="ru-RU" sz="32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Текст 2"/>
          <p:cNvSpPr txBox="1"/>
          <p:nvPr/>
        </p:nvSpPr>
        <p:spPr>
          <a:xfrm>
            <a:off x="3200400" y="1706993"/>
            <a:ext cx="5486400" cy="264687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57200"/>
              </a:tabLst>
            </a:pPr>
            <a:endParaRPr lang="ru-RU" sz="1600" kern="0" spc="-5" smtClean="0">
              <a:solidFill>
                <a:schemeClr val="tx1"/>
              </a:solidFill>
              <a:latin typeface="+mj-lt"/>
            </a:endParaRPr>
          </a:p>
          <a:p>
            <a:pPr algn="ctr">
              <a:tabLst>
                <a:tab pos="457200"/>
              </a:tabLst>
            </a:pPr>
            <a:r>
              <a:rPr lang="ru-RU" sz="2800" b="1" kern="0" spc="-5" smtClean="0">
                <a:solidFill>
                  <a:srgbClr val="0070C0"/>
                </a:solidFill>
                <a:latin typeface="+mj-lt"/>
              </a:rPr>
              <a:t>«Муравейник»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Объекты для наблюдений: муравейник, муравьи. 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Дать детям элементарные представления о полезной деятельности муравьёв и о том, какой вред в лесу причиняют те, кто разоряет муравейники.  Объяснить, что строительство муравейника – это большой труд многих тысяч этих шестиногих созданий.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 Воспитывать доброжелательное отношение 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к живым существам. </a:t>
            </a:r>
            <a:endParaRPr lang="ru-RU" kern="0">
              <a:latin typeface="+mj-lt"/>
            </a:endParaRP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Разъяснить, почему нельзя разорять 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муравейники.</a:t>
            </a:r>
            <a:endParaRPr lang="ru-RU" kern="0" spc="-5" smtClean="0">
              <a:solidFill>
                <a:schemeClr val="tx1"/>
              </a:solidFill>
              <a:latin typeface="+mj-lt"/>
            </a:endParaRPr>
          </a:p>
          <a:p>
            <a:endParaRPr lang="ru-R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3220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2590800" y="10668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№ 6</a:t>
            </a:r>
            <a:endParaRPr lang="ru-RU" sz="32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3657600" cy="2819400"/>
          </a:xfrm>
          <a:prstGeom prst="rect">
            <a:avLst/>
          </a:prstGeom>
        </p:spPr>
      </p:pic>
      <p:sp>
        <p:nvSpPr>
          <p:cNvPr id="5" name="Текст 2"/>
          <p:cNvSpPr txBox="1"/>
          <p:nvPr/>
        </p:nvSpPr>
        <p:spPr>
          <a:xfrm>
            <a:off x="3886200" y="1828800"/>
            <a:ext cx="4477003" cy="233910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57200"/>
              </a:tabLst>
            </a:pPr>
            <a:endParaRPr lang="ru-RU" sz="1600" kern="0" spc="-5" smtClean="0">
              <a:solidFill>
                <a:schemeClr val="tx1"/>
              </a:solidFill>
              <a:latin typeface="+mj-lt"/>
            </a:endParaRPr>
          </a:p>
          <a:p>
            <a:pPr algn="ctr">
              <a:tabLst>
                <a:tab pos="457200"/>
              </a:tabLst>
            </a:pPr>
            <a:r>
              <a:rPr lang="ru-RU" sz="2800" b="1" kern="0" spc="-5" smtClean="0">
                <a:solidFill>
                  <a:srgbClr val="0070C0"/>
                </a:solidFill>
                <a:latin typeface="+mj-lt"/>
              </a:rPr>
              <a:t>«Птичий городок»</a:t>
            </a:r>
          </a:p>
          <a:p>
            <a:pPr algn="ctr">
              <a:tabLst>
                <a:tab pos="457200"/>
              </a:tabLst>
            </a:pPr>
            <a:r>
              <a:rPr lang="ru-RU" kern="0">
                <a:latin typeface="+mj-lt"/>
              </a:rPr>
              <a:t>Ф</a:t>
            </a:r>
            <a:r>
              <a:rPr lang="ru-RU" kern="0" smtClean="0">
                <a:solidFill>
                  <a:schemeClr val="tx1"/>
                </a:solidFill>
                <a:latin typeface="+mj-lt"/>
              </a:rPr>
              <a:t>ормировать экологическую культуру детей; 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прививать любовь к природе и воспитывать бережное отношение к ней; знакомить детей с повадками, условиями жизни, пользе птиц на Земле; 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развивать познавательную способность дошкольников.</a:t>
            </a:r>
          </a:p>
          <a:p>
            <a:pPr algn="ctr">
              <a:tabLst>
                <a:tab pos="457200"/>
              </a:tabLst>
            </a:pPr>
            <a:r>
              <a:rPr lang="ru-RU" kern="0" smtClean="0">
                <a:solidFill>
                  <a:schemeClr val="tx1"/>
                </a:solidFill>
                <a:latin typeface="+mj-lt"/>
              </a:rPr>
              <a:t>Объекты для наблюдений: голуби, сороки, вороны, трясогузки, воробьи, синички, снегири</a:t>
            </a:r>
            <a:endParaRPr lang="ru-RU" kern="0" spc="-5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93783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9144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№ 7</a:t>
            </a:r>
          </a:p>
        </p:txBody>
      </p:sp>
      <p:sp>
        <p:nvSpPr>
          <p:cNvPr id="3" name="Текст 2"/>
          <p:cNvSpPr txBox="1"/>
          <p:nvPr/>
        </p:nvSpPr>
        <p:spPr>
          <a:xfrm>
            <a:off x="3657600" y="1450876"/>
            <a:ext cx="5105400" cy="427961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57200"/>
              </a:tabLst>
            </a:pPr>
            <a:endParaRPr lang="ru-RU" sz="1600" kern="0" spc="-5" smtClean="0">
              <a:solidFill>
                <a:schemeClr val="tx1"/>
              </a:solidFill>
              <a:latin typeface="+mj-lt"/>
            </a:endParaRPr>
          </a:p>
          <a:p>
            <a:pPr algn="ctr">
              <a:tabLst>
                <a:tab pos="457200"/>
              </a:tabLst>
            </a:pPr>
            <a:r>
              <a:rPr lang="ru-RU" sz="2800" b="1" kern="0" spc="-5" smtClean="0">
                <a:solidFill>
                  <a:srgbClr val="0070C0"/>
                </a:solidFill>
                <a:latin typeface="+mj-lt"/>
              </a:rPr>
              <a:t>«Дорожка  здоровья»</a:t>
            </a:r>
          </a:p>
          <a:p>
            <a:pPr marL="1464945">
              <a:spcBef>
                <a:spcPts val="5"/>
              </a:spcBef>
              <a:tabLst>
                <a:tab pos="1922780"/>
              </a:tabLst>
            </a:pP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Профилактика</a:t>
            </a:r>
            <a:r>
              <a:rPr lang="ru-RU" sz="1600" kern="0" spc="-25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плоскостопия;</a:t>
            </a:r>
            <a:endParaRPr lang="ru-RU" sz="1600" kern="0" smtClean="0">
              <a:solidFill>
                <a:srgbClr val="002060"/>
              </a:solidFill>
              <a:latin typeface="+mj-lt"/>
            </a:endParaRPr>
          </a:p>
          <a:p>
            <a:pPr marL="1010919">
              <a:spcBef>
                <a:spcPts val="5"/>
              </a:spcBef>
              <a:tabLst>
                <a:tab pos="1468120"/>
              </a:tabLst>
            </a:pP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Улучшение</a:t>
            </a:r>
            <a:r>
              <a:rPr lang="ru-RU" sz="1600" kern="0" spc="-15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mtClean="0">
                <a:solidFill>
                  <a:srgbClr val="002060"/>
                </a:solidFill>
                <a:latin typeface="+mj-lt"/>
              </a:rPr>
              <a:t>координации</a:t>
            </a:r>
            <a:r>
              <a:rPr lang="ru-RU" sz="1600" kern="0" spc="2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движений;</a:t>
            </a:r>
            <a:endParaRPr lang="ru-RU" sz="1600" kern="0" smtClean="0">
              <a:solidFill>
                <a:srgbClr val="002060"/>
              </a:solidFill>
              <a:latin typeface="+mj-lt"/>
            </a:endParaRPr>
          </a:p>
          <a:p>
            <a:pPr marL="565785">
              <a:tabLst>
                <a:tab pos="1022985"/>
              </a:tabLst>
            </a:pP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Улучшение</a:t>
            </a:r>
            <a:r>
              <a:rPr lang="ru-RU" sz="1600" kern="0" smtClean="0">
                <a:solidFill>
                  <a:srgbClr val="002060"/>
                </a:solidFill>
                <a:latin typeface="+mj-lt"/>
              </a:rPr>
              <a:t> функции</a:t>
            </a:r>
            <a:r>
              <a:rPr lang="ru-RU" sz="1600" kern="0" spc="2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сердечно-сосудистой,</a:t>
            </a:r>
            <a:r>
              <a:rPr lang="ru-RU" sz="1600" kern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565785" algn="ctr">
              <a:tabLst>
                <a:tab pos="1022985"/>
              </a:tabLst>
            </a:pP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дыхательной</a:t>
            </a:r>
            <a:r>
              <a:rPr lang="ru-RU" sz="1600" kern="0" spc="-15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систем;</a:t>
            </a:r>
            <a:endParaRPr lang="ru-RU" sz="1600" kern="0" smtClean="0">
              <a:solidFill>
                <a:srgbClr val="002060"/>
              </a:solidFill>
              <a:latin typeface="+mj-lt"/>
            </a:endParaRPr>
          </a:p>
          <a:p>
            <a:pPr marL="305435">
              <a:tabLst>
                <a:tab pos="762635"/>
              </a:tabLst>
            </a:pPr>
            <a:r>
              <a:rPr lang="ru-RU" sz="1600" kern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Повышение</a:t>
            </a:r>
            <a:r>
              <a:rPr lang="ru-RU" sz="1600" kern="0" spc="1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сопротивляемости</a:t>
            </a:r>
            <a:r>
              <a:rPr lang="ru-RU" sz="1600" kern="0" spc="5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инфекционным</a:t>
            </a:r>
            <a:endParaRPr lang="ru-RU" sz="1600" kern="0" smtClean="0">
              <a:solidFill>
                <a:srgbClr val="002060"/>
              </a:solidFill>
              <a:latin typeface="+mj-lt"/>
            </a:endParaRPr>
          </a:p>
          <a:p>
            <a:pPr marL="2905760">
              <a:spcBef>
                <a:spcPts val="5"/>
              </a:spcBef>
            </a:pP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заболеваниям;</a:t>
            </a:r>
            <a:endParaRPr lang="ru-RU" sz="1600" kern="0" smtClean="0">
              <a:solidFill>
                <a:srgbClr val="002060"/>
              </a:solidFill>
              <a:latin typeface="+mj-lt"/>
            </a:endParaRPr>
          </a:p>
          <a:p>
            <a:pPr marL="12066" algn="ctr">
              <a:tabLst>
                <a:tab pos="469900"/>
                <a:tab pos="470534"/>
              </a:tabLst>
            </a:pP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               Улучшение</a:t>
            </a:r>
            <a:r>
              <a:rPr lang="ru-RU" sz="1600" kern="0" spc="25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эмоционально-психического</a:t>
            </a:r>
            <a:r>
              <a:rPr lang="ru-RU" sz="1600" kern="0" spc="70" smtClean="0">
                <a:solidFill>
                  <a:srgbClr val="002060"/>
                </a:solidFill>
                <a:latin typeface="+mj-lt"/>
              </a:rPr>
              <a:t>           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состояния</a:t>
            </a:r>
            <a:r>
              <a:rPr lang="ru-RU" sz="1600" kern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</a:rPr>
              <a:t>детей;</a:t>
            </a:r>
            <a:endParaRPr lang="ru-RU" sz="1600" kern="0" smtClean="0">
              <a:solidFill>
                <a:srgbClr val="002060"/>
              </a:solidFill>
              <a:latin typeface="+mj-lt"/>
            </a:endParaRPr>
          </a:p>
          <a:p>
            <a:pPr marL="310516" lvl="1">
              <a:tabLst>
                <a:tab pos="768350"/>
                <a:tab pos="768985"/>
              </a:tabLst>
            </a:pPr>
            <a:r>
              <a:rPr lang="ru-RU" sz="1600" b="1" kern="0" spc="-5" smtClean="0">
                <a:solidFill>
                  <a:srgbClr val="002060"/>
                </a:solidFill>
                <a:latin typeface="+mj-lt"/>
                <a:cs typeface="Verdana"/>
              </a:rPr>
              <a:t> 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  <a:cs typeface="Verdana"/>
              </a:rPr>
              <a:t>Приобщение детей</a:t>
            </a:r>
            <a:r>
              <a:rPr lang="ru-RU" sz="1600" kern="0" spc="-15" smtClean="0">
                <a:solidFill>
                  <a:srgbClr val="002060"/>
                </a:solidFill>
                <a:latin typeface="+mj-lt"/>
                <a:cs typeface="Verdana"/>
              </a:rPr>
              <a:t> </a:t>
            </a:r>
            <a:r>
              <a:rPr lang="ru-RU" sz="1600" kern="0" smtClean="0">
                <a:solidFill>
                  <a:srgbClr val="002060"/>
                </a:solidFill>
                <a:latin typeface="+mj-lt"/>
                <a:cs typeface="Verdana"/>
              </a:rPr>
              <a:t>к</a:t>
            </a:r>
            <a:r>
              <a:rPr lang="ru-RU" sz="1600" kern="0" spc="-5" smtClean="0">
                <a:solidFill>
                  <a:srgbClr val="002060"/>
                </a:solidFill>
                <a:latin typeface="+mj-lt"/>
                <a:cs typeface="Verdana"/>
              </a:rPr>
              <a:t> </a:t>
            </a:r>
            <a:r>
              <a:rPr lang="ru-RU" sz="1600" kern="0" smtClean="0">
                <a:solidFill>
                  <a:srgbClr val="002060"/>
                </a:solidFill>
                <a:latin typeface="+mj-lt"/>
                <a:cs typeface="Verdana"/>
              </a:rPr>
              <a:t>здоровому образу</a:t>
            </a:r>
            <a:r>
              <a:rPr lang="ru-RU" sz="1600" kern="0" spc="-10" smtClean="0">
                <a:solidFill>
                  <a:srgbClr val="002060"/>
                </a:solidFill>
                <a:latin typeface="+mj-lt"/>
                <a:cs typeface="Verdana"/>
              </a:rPr>
              <a:t> </a:t>
            </a:r>
            <a:r>
              <a:rPr lang="ru-RU" sz="1600" kern="0" smtClean="0">
                <a:solidFill>
                  <a:srgbClr val="002060"/>
                </a:solidFill>
                <a:latin typeface="+mj-lt"/>
                <a:cs typeface="Verdana"/>
              </a:rPr>
              <a:t>жизни</a:t>
            </a:r>
            <a:endParaRPr lang="ru-RU" sz="1600" kern="0" spc="-5" smtClean="0">
              <a:solidFill>
                <a:srgbClr val="002060"/>
              </a:solidFill>
              <a:latin typeface="+mj-lt"/>
            </a:endParaRPr>
          </a:p>
          <a:p>
            <a:pPr algn="ctr">
              <a:tabLst>
                <a:tab pos="457200"/>
              </a:tabLst>
            </a:pPr>
            <a:r>
              <a:rPr lang="ru-RU" sz="1600" kern="0" smtClean="0">
                <a:solidFill>
                  <a:srgbClr val="002060"/>
                </a:solidFill>
                <a:latin typeface="+mj-lt"/>
              </a:rPr>
              <a:t>«Дорожка здоровья» позволяет проводить профилактику и коррекцию здоровья детей в игровой форме. Упражнения с использованием природных материалов помогают детям развивать физическую силу, гибкость тела, координацию движений ребёнка</a:t>
            </a:r>
            <a:r>
              <a:rPr lang="ru-RU" sz="1600" kern="0" smtClean="0">
                <a:solidFill>
                  <a:sysClr val="windowText" lastClr="000000"/>
                </a:solidFill>
              </a:rPr>
              <a:t>.</a:t>
            </a:r>
          </a:p>
          <a:p>
            <a:pPr algn="ctr">
              <a:tabLst>
                <a:tab pos="457200"/>
              </a:tabLst>
            </a:pPr>
            <a:endParaRPr lang="ru-RU" kern="0" smtClean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32768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619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9144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Точка № 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32729" y="1957909"/>
            <a:ext cx="4953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2800" b="1" spc="-5">
                <a:solidFill>
                  <a:srgbClr val="0070C0"/>
                </a:solidFill>
              </a:rPr>
              <a:t>«Цветочная поляна»</a:t>
            </a:r>
          </a:p>
          <a:p>
            <a:pPr algn="ctr">
              <a:lnSpc>
                <a:spcPct val="100000"/>
              </a:lnSpc>
              <a:tabLst>
                <a:tab pos="457200"/>
                <a:tab pos="470534"/>
              </a:tabLst>
            </a:pPr>
            <a:r>
              <a:rPr lang="ru-RU" spc="-5"/>
              <a:t>             </a:t>
            </a:r>
            <a:r>
              <a:rPr lang="ru-RU" sz="1600" spc="-5"/>
              <a:t>Формировать</a:t>
            </a:r>
            <a:r>
              <a:rPr lang="ru-RU" sz="1600" spc="-30"/>
              <a:t> </a:t>
            </a:r>
            <a:r>
              <a:rPr lang="ru-RU" sz="1600"/>
              <a:t>у</a:t>
            </a:r>
            <a:r>
              <a:rPr lang="ru-RU" sz="1600" spc="10"/>
              <a:t> </a:t>
            </a:r>
            <a:r>
              <a:rPr lang="ru-RU" sz="1600" spc="-5"/>
              <a:t>детей</a:t>
            </a:r>
            <a:r>
              <a:rPr lang="ru-RU" sz="1600"/>
              <a:t> знания</a:t>
            </a:r>
            <a:r>
              <a:rPr lang="ru-RU" sz="1600" spc="-10"/>
              <a:t> </a:t>
            </a:r>
            <a:r>
              <a:rPr lang="ru-RU" sz="1600"/>
              <a:t>о</a:t>
            </a:r>
            <a:r>
              <a:rPr lang="ru-RU" sz="1600" spc="10"/>
              <a:t> </a:t>
            </a:r>
            <a:r>
              <a:rPr lang="ru-RU" sz="1600" spc="-5"/>
              <a:t>разнообразии</a:t>
            </a:r>
            <a:r>
              <a:rPr lang="ru-RU" sz="1600" spc="-30"/>
              <a:t> </a:t>
            </a:r>
            <a:r>
              <a:rPr lang="ru-RU" sz="1600" spc="-5" smtClean="0"/>
              <a:t>садовых</a:t>
            </a:r>
            <a:r>
              <a:rPr lang="ru-RU" sz="1600" smtClean="0"/>
              <a:t> цветов</a:t>
            </a:r>
            <a:r>
              <a:rPr lang="ru-RU" sz="1600"/>
              <a:t>,</a:t>
            </a:r>
            <a:r>
              <a:rPr lang="ru-RU" sz="1600" spc="-20"/>
              <a:t> </a:t>
            </a:r>
            <a:r>
              <a:rPr lang="ru-RU" sz="1600"/>
              <a:t>об</a:t>
            </a:r>
            <a:r>
              <a:rPr lang="ru-RU" sz="1600" spc="-5"/>
              <a:t> </a:t>
            </a:r>
            <a:r>
              <a:rPr lang="ru-RU" sz="1600"/>
              <a:t>их</a:t>
            </a:r>
            <a:r>
              <a:rPr lang="ru-RU" sz="1600" spc="-25"/>
              <a:t> </a:t>
            </a:r>
            <a:r>
              <a:rPr lang="ru-RU" sz="1600"/>
              <a:t>значении</a:t>
            </a:r>
            <a:r>
              <a:rPr lang="ru-RU" sz="1600" spc="-35"/>
              <a:t> </a:t>
            </a:r>
            <a:r>
              <a:rPr lang="ru-RU" sz="1600"/>
              <a:t>и</a:t>
            </a:r>
            <a:r>
              <a:rPr lang="ru-RU" sz="1600" spc="-5"/>
              <a:t> </a:t>
            </a:r>
            <a:r>
              <a:rPr lang="ru-RU" sz="1600" spc="-5" smtClean="0"/>
              <a:t>пользе;</a:t>
            </a:r>
            <a:r>
              <a:rPr lang="ru-RU" sz="1600" smtClean="0"/>
              <a:t> </a:t>
            </a:r>
          </a:p>
          <a:p>
            <a:pPr algn="ctr">
              <a:lnSpc>
                <a:spcPct val="100000"/>
              </a:lnSpc>
              <a:tabLst>
                <a:tab pos="457200"/>
                <a:tab pos="470534"/>
              </a:tabLst>
            </a:pPr>
            <a:r>
              <a:rPr lang="ru-RU" sz="1600" spc="-5" smtClean="0"/>
              <a:t>Учить</a:t>
            </a:r>
            <a:r>
              <a:rPr lang="ru-RU" sz="1600" spc="-25" smtClean="0"/>
              <a:t> </a:t>
            </a:r>
            <a:r>
              <a:rPr lang="ru-RU" sz="1600" spc="-5"/>
              <a:t>детей </a:t>
            </a:r>
            <a:r>
              <a:rPr lang="ru-RU" sz="1600"/>
              <a:t>ухаживать</a:t>
            </a:r>
            <a:r>
              <a:rPr lang="ru-RU" sz="1600" spc="-45"/>
              <a:t> </a:t>
            </a:r>
            <a:r>
              <a:rPr lang="ru-RU" sz="1600"/>
              <a:t>за</a:t>
            </a:r>
            <a:r>
              <a:rPr lang="ru-RU" sz="1600" spc="-10"/>
              <a:t> </a:t>
            </a:r>
            <a:r>
              <a:rPr lang="ru-RU" sz="1600" smtClean="0"/>
              <a:t>цветами;</a:t>
            </a:r>
          </a:p>
          <a:p>
            <a:pPr marL="0" marR="365125" lvl="1" algn="ctr">
              <a:lnSpc>
                <a:spcPct val="100000"/>
              </a:lnSpc>
              <a:tabLst>
                <a:tab pos="833755"/>
                <a:tab pos="835025"/>
              </a:tabLst>
            </a:pPr>
            <a:r>
              <a:rPr lang="ru-RU" sz="1600" smtClean="0">
                <a:cs typeface="Verdana"/>
              </a:rPr>
              <a:t>   Развитие </a:t>
            </a:r>
            <a:r>
              <a:rPr lang="ru-RU" sz="1600" spc="-5" smtClean="0">
                <a:cs typeface="Verdana"/>
              </a:rPr>
              <a:t>художественно-эстетических </a:t>
            </a:r>
            <a:r>
              <a:rPr lang="ru-RU" sz="1600" smtClean="0">
                <a:cs typeface="Verdana"/>
              </a:rPr>
              <a:t>чувств и </a:t>
            </a:r>
            <a:r>
              <a:rPr lang="ru-RU" sz="1600" spc="-670" smtClean="0">
                <a:cs typeface="Verdana"/>
              </a:rPr>
              <a:t> </a:t>
            </a:r>
            <a:r>
              <a:rPr lang="ru-RU" sz="1600" smtClean="0">
                <a:cs typeface="Verdana"/>
              </a:rPr>
              <a:t>наслаждения</a:t>
            </a:r>
            <a:r>
              <a:rPr lang="ru-RU" sz="1600" spc="-20" smtClean="0">
                <a:cs typeface="Verdana"/>
              </a:rPr>
              <a:t> </a:t>
            </a:r>
            <a:r>
              <a:rPr lang="ru-RU" sz="1600" smtClean="0">
                <a:cs typeface="Verdana"/>
              </a:rPr>
              <a:t>от</a:t>
            </a:r>
            <a:r>
              <a:rPr lang="ru-RU" sz="1600" spc="-5" smtClean="0">
                <a:cs typeface="Verdana"/>
              </a:rPr>
              <a:t> </a:t>
            </a:r>
            <a:r>
              <a:rPr lang="ru-RU" sz="1600" smtClean="0">
                <a:cs typeface="Verdana"/>
              </a:rPr>
              <a:t>созерцания</a:t>
            </a:r>
            <a:r>
              <a:rPr lang="ru-RU" sz="1600" spc="-40" smtClean="0">
                <a:cs typeface="Verdana"/>
              </a:rPr>
              <a:t> </a:t>
            </a:r>
            <a:r>
              <a:rPr lang="ru-RU" sz="1600" smtClean="0">
                <a:cs typeface="Verdana"/>
              </a:rPr>
              <a:t>цветов.</a:t>
            </a:r>
            <a:endParaRPr lang="ru-RU" sz="1600">
              <a:cs typeface="Verdana"/>
            </a:endParaRPr>
          </a:p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1600"/>
              <a:t>Прогулка и наблюдение за появлением растений в весеннее время, ростом, цветением, рассматривание цветов, листьев, сравнение разных растений на протяжении весенних, летних </a:t>
            </a:r>
            <a:endParaRPr lang="ru-RU" sz="1600" smtClean="0"/>
          </a:p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1600" smtClean="0"/>
              <a:t>и </a:t>
            </a:r>
            <a:r>
              <a:rPr lang="ru-RU" sz="1600"/>
              <a:t>осенних </a:t>
            </a:r>
            <a:r>
              <a:rPr lang="ru-RU" sz="1600" smtClean="0"/>
              <a:t>месяцев. </a:t>
            </a:r>
          </a:p>
          <a:p>
            <a:pPr algn="ctr">
              <a:lnSpc>
                <a:spcPct val="100000"/>
              </a:lnSpc>
              <a:tabLst>
                <a:tab pos="457200"/>
              </a:tabLst>
            </a:pPr>
            <a:r>
              <a:rPr lang="ru-RU" sz="1600" smtClean="0"/>
              <a:t>Рассматривание </a:t>
            </a:r>
            <a:r>
              <a:rPr lang="ru-RU" sz="1600"/>
              <a:t>и сбор семян растен</a:t>
            </a:r>
            <a:r>
              <a:rPr lang="ru-RU"/>
              <a:t>ий</a:t>
            </a:r>
            <a:r>
              <a:rPr lang="ru-RU" sz="2800"/>
              <a:t>.</a:t>
            </a:r>
            <a:endParaRPr lang="ru-RU" sz="2800" spc="-5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99175"/>
            <a:ext cx="3680329" cy="2424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6" y="4114800"/>
            <a:ext cx="3700593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9729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93</Paragraphs>
  <Slides>17</Slides>
  <Notes>0</Notes>
  <TotalTime>492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2">
      <vt:lpstr>Arial</vt:lpstr>
      <vt:lpstr>Calibri</vt:lpstr>
      <vt:lpstr>Verdana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Филиппок Детский сад</dc:creator>
  <cp:lastModifiedBy>79505</cp:lastModifiedBy>
  <cp:revision>56</cp:revision>
  <dcterms:created xsi:type="dcterms:W3CDTF">2023-10-15T04:37:20Z</dcterms:created>
  <dcterms:modified xsi:type="dcterms:W3CDTF">2023-11-10T04:07:05Z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2019-05-28T00:00:00Z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2023-10-15T00:00:00Z</vt:filetime>
  </property>
</Properties>
</file>